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6858000" type="screen4x3"/>
  <p:notesSz cx="6858000" cy="9144000"/>
  <p:embeddedFontLst>
    <p:embeddedFont>
      <p:font typeface="Ubuntu" panose="020B0604020202020204" charset="0"/>
      <p:regular r:id="rId12"/>
      <p:bold r:id="rId13"/>
      <p:italic r:id="rId14"/>
      <p:boldItalic r:id="rId15"/>
    </p:embeddedFont>
    <p:embeddedFont>
      <p:font typeface="Calibri" panose="020F0502020204030204" pitchFamily="34" charset="0"/>
      <p:regular r:id="rId16"/>
      <p:bold r:id="rId17"/>
      <p:italic r:id="rId18"/>
      <p:boldItalic r:id="rId19"/>
    </p:embeddedFont>
    <p:embeddedFont>
      <p:font typeface="Cambria" panose="02040503050406030204" pitchFamily="18"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6" d="100"/>
          <a:sy n="66" d="100"/>
        </p:scale>
        <p:origin x="63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2702222208"/>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04421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738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r>
              <a:rPr lang="en-GB"/>
              <a:t>Underscore the two barries that extend will overcome</a:t>
            </a:r>
          </a:p>
        </p:txBody>
      </p:sp>
      <p:sp>
        <p:nvSpPr>
          <p:cNvPr id="72" name="Shape 7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0790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79" name="Shape 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20277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p>
        </p:txBody>
      </p:sp>
      <p:sp>
        <p:nvSpPr>
          <p:cNvPr id="85" name="Shape 8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38193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39895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2919774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p>
        </p:txBody>
      </p:sp>
      <p:sp>
        <p:nvSpPr>
          <p:cNvPr id="102" name="Shape 1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95490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p>
        </p:txBody>
      </p:sp>
      <p:sp>
        <p:nvSpPr>
          <p:cNvPr id="108" name="Shape 1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599476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992766"/>
            <a:ext cx="8520600" cy="27369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3778833"/>
            <a:ext cx="8520600" cy="10569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474833"/>
            <a:ext cx="8520600" cy="26181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4202966"/>
            <a:ext cx="8520600" cy="17343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lt1"/>
              </a:buClr>
              <a:buFont typeface="Calibri"/>
              <a:buNone/>
              <a:defRPr sz="4400" b="0" i="0" u="none" strike="noStrike" cap="none">
                <a:solidFill>
                  <a:schemeClr val="lt1"/>
                </a:solidFill>
                <a:latin typeface="Calibri"/>
                <a:ea typeface="Calibri"/>
                <a:cs typeface="Calibri"/>
                <a:sym typeface="Calibri"/>
              </a:defRPr>
            </a:lvl1pPr>
            <a:lvl2pPr lvl="1" indent="0" rtl="0">
              <a:spcBef>
                <a:spcPts val="0"/>
              </a:spcBef>
              <a:buNone/>
              <a:defRPr sz="1800"/>
            </a:lvl2pPr>
            <a:lvl3pPr lvl="2" indent="0" rtl="0">
              <a:spcBef>
                <a:spcPts val="0"/>
              </a:spcBef>
              <a:buNone/>
              <a:defRPr sz="1800"/>
            </a:lvl3pPr>
            <a:lvl4pPr lvl="3" indent="0" rtl="0">
              <a:spcBef>
                <a:spcPts val="0"/>
              </a:spcBef>
              <a:buNone/>
              <a:defRPr sz="1800"/>
            </a:lvl4pPr>
            <a:lvl5pPr lvl="4" indent="0" rtl="0">
              <a:spcBef>
                <a:spcPts val="0"/>
              </a:spcBef>
              <a:buNone/>
              <a:defRPr sz="1800"/>
            </a:lvl5pPr>
            <a:lvl6pPr lvl="5" indent="0" rtl="0">
              <a:spcBef>
                <a:spcPts val="0"/>
              </a:spcBef>
              <a:buNone/>
              <a:defRPr sz="1800"/>
            </a:lvl6pPr>
            <a:lvl7pPr lvl="6" indent="0" rtl="0">
              <a:spcBef>
                <a:spcPts val="0"/>
              </a:spcBef>
              <a:buNone/>
              <a:defRPr sz="1800"/>
            </a:lvl7pPr>
            <a:lvl8pPr lvl="7" indent="0" rtl="0">
              <a:spcBef>
                <a:spcPts val="0"/>
              </a:spcBef>
              <a:buNone/>
              <a:defRPr sz="1800"/>
            </a:lvl8pPr>
            <a:lvl9pPr lvl="8" indent="0" rtl="0">
              <a:spcBef>
                <a:spcPts val="0"/>
              </a:spcBef>
              <a:buNone/>
              <a:defRPr sz="1800"/>
            </a:lvl9pPr>
          </a:lstStyle>
          <a:p>
            <a:endParaRPr/>
          </a:p>
        </p:txBody>
      </p:sp>
      <p:sp>
        <p:nvSpPr>
          <p:cNvPr id="52" name="Shape 52"/>
          <p:cNvSpPr txBox="1">
            <a:spLocks noGrp="1"/>
          </p:cNvSpPr>
          <p:nvPr>
            <p:ph type="body" idx="1"/>
          </p:nvPr>
        </p:nvSpPr>
        <p:spPr>
          <a:xfrm>
            <a:off x="457200" y="1600200"/>
            <a:ext cx="8229600" cy="4526100"/>
          </a:xfrm>
          <a:prstGeom prst="rect">
            <a:avLst/>
          </a:prstGeom>
          <a:noFill/>
          <a:ln>
            <a:noFill/>
          </a:ln>
        </p:spPr>
        <p:txBody>
          <a:bodyPr lIns="91425" tIns="91425" rIns="91425" bIns="91425" anchor="t" anchorCtr="0"/>
          <a:lstStyle>
            <a:lvl1pPr marL="342900" marR="0" lvl="0" indent="-139700" algn="l" rtl="0">
              <a:spcBef>
                <a:spcPts val="640"/>
              </a:spcBef>
              <a:buClr>
                <a:schemeClr val="lt1"/>
              </a:buClr>
              <a:buSzPct val="100000"/>
              <a:buFont typeface="Arial"/>
              <a:buChar char="•"/>
              <a:defRPr sz="3200" b="0" i="0" u="none" strike="noStrike" cap="none">
                <a:solidFill>
                  <a:schemeClr val="lt1"/>
                </a:solidFill>
                <a:latin typeface="Calibri"/>
                <a:ea typeface="Calibri"/>
                <a:cs typeface="Calibri"/>
                <a:sym typeface="Calibri"/>
              </a:defRPr>
            </a:lvl1pPr>
            <a:lvl2pPr marL="742950" marR="0" lvl="1" indent="-107950"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4pPr>
            <a:lvl5pPr marL="2057400" marR="0" lvl="4"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6356350"/>
            <a:ext cx="2133600" cy="365100"/>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None/>
              <a:defRPr sz="1800" b="0" i="0" u="none" strike="noStrike" cap="none">
                <a:solidFill>
                  <a:schemeClr val="lt1"/>
                </a:solidFill>
                <a:latin typeface="Calibri"/>
                <a:ea typeface="Calibri"/>
                <a:cs typeface="Calibri"/>
                <a:sym typeface="Calibri"/>
              </a:defRPr>
            </a:lvl2pPr>
            <a:lvl3pPr marL="914400" marR="0" lvl="2" indent="0" algn="l" rtl="0">
              <a:spcBef>
                <a:spcPts val="0"/>
              </a:spcBef>
              <a:buNone/>
              <a:defRPr sz="1800" b="0" i="0" u="none" strike="noStrike" cap="none">
                <a:solidFill>
                  <a:schemeClr val="lt1"/>
                </a:solidFill>
                <a:latin typeface="Calibri"/>
                <a:ea typeface="Calibri"/>
                <a:cs typeface="Calibri"/>
                <a:sym typeface="Calibri"/>
              </a:defRPr>
            </a:lvl3pPr>
            <a:lvl4pPr marL="1371600" marR="0" lvl="3" indent="0" algn="l" rtl="0">
              <a:spcBef>
                <a:spcPts val="0"/>
              </a:spcBef>
              <a:buNone/>
              <a:defRPr sz="1800" b="0" i="0" u="none" strike="noStrike" cap="none">
                <a:solidFill>
                  <a:schemeClr val="lt1"/>
                </a:solidFill>
                <a:latin typeface="Calibri"/>
                <a:ea typeface="Calibri"/>
                <a:cs typeface="Calibri"/>
                <a:sym typeface="Calibri"/>
              </a:defRPr>
            </a:lvl4pPr>
            <a:lvl5pPr marL="1828800" marR="0" lvl="4" indent="0" algn="l" rtl="0">
              <a:spcBef>
                <a:spcPts val="0"/>
              </a:spcBef>
              <a:buNone/>
              <a:defRPr sz="1800" b="0" i="0" u="none" strike="noStrike" cap="none">
                <a:solidFill>
                  <a:schemeClr val="lt1"/>
                </a:solidFill>
                <a:latin typeface="Calibri"/>
                <a:ea typeface="Calibri"/>
                <a:cs typeface="Calibri"/>
                <a:sym typeface="Calibri"/>
              </a:defRPr>
            </a:lvl5pPr>
            <a:lvl6pPr marL="2286000" marR="0" lvl="5" indent="0" algn="l" rtl="0">
              <a:spcBef>
                <a:spcPts val="0"/>
              </a:spcBef>
              <a:buNone/>
              <a:defRPr sz="1800" b="0" i="0" u="none" strike="noStrike" cap="none">
                <a:solidFill>
                  <a:schemeClr val="lt1"/>
                </a:solidFill>
                <a:latin typeface="Calibri"/>
                <a:ea typeface="Calibri"/>
                <a:cs typeface="Calibri"/>
                <a:sym typeface="Calibri"/>
              </a:defRPr>
            </a:lvl6pPr>
            <a:lvl7pPr marL="2743200" marR="0" lvl="6" indent="0" algn="l" rtl="0">
              <a:spcBef>
                <a:spcPts val="0"/>
              </a:spcBef>
              <a:buNone/>
              <a:defRPr sz="1800" b="0" i="0" u="none" strike="noStrike" cap="none">
                <a:solidFill>
                  <a:schemeClr val="lt1"/>
                </a:solidFill>
                <a:latin typeface="Calibri"/>
                <a:ea typeface="Calibri"/>
                <a:cs typeface="Calibri"/>
                <a:sym typeface="Calibri"/>
              </a:defRPr>
            </a:lvl7pPr>
            <a:lvl8pPr marL="3200400" marR="0" lvl="7" indent="0" algn="l" rtl="0">
              <a:spcBef>
                <a:spcPts val="0"/>
              </a:spcBef>
              <a:buNone/>
              <a:defRPr sz="1800" b="0" i="0" u="none" strike="noStrike" cap="none">
                <a:solidFill>
                  <a:schemeClr val="lt1"/>
                </a:solidFill>
                <a:latin typeface="Calibri"/>
                <a:ea typeface="Calibri"/>
                <a:cs typeface="Calibri"/>
                <a:sym typeface="Calibri"/>
              </a:defRPr>
            </a:lvl8pPr>
            <a:lvl9pPr marL="3657600" marR="0" lvl="8" indent="0" algn="l" rtl="0">
              <a:spcBef>
                <a:spcPts val="0"/>
              </a:spcBef>
              <a:buNone/>
              <a:defRPr sz="1800" b="0" i="0" u="none" strike="noStrike" cap="none">
                <a:solidFill>
                  <a:schemeClr val="lt1"/>
                </a:solidFill>
                <a:latin typeface="Calibri"/>
                <a:ea typeface="Calibri"/>
                <a:cs typeface="Calibri"/>
                <a:sym typeface="Calibri"/>
              </a:defRPr>
            </a:lvl9pPr>
          </a:lstStyle>
          <a:p>
            <a:endParaRPr/>
          </a:p>
        </p:txBody>
      </p:sp>
      <p:sp>
        <p:nvSpPr>
          <p:cNvPr id="54" name="Shape 54"/>
          <p:cNvSpPr txBox="1">
            <a:spLocks noGrp="1"/>
          </p:cNvSpPr>
          <p:nvPr>
            <p:ph type="ftr" idx="11"/>
          </p:nvPr>
        </p:nvSpPr>
        <p:spPr>
          <a:xfrm>
            <a:off x="3124200" y="6356350"/>
            <a:ext cx="2895600" cy="365100"/>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None/>
              <a:defRPr sz="1800" b="0" i="0" u="none" strike="noStrike" cap="none">
                <a:solidFill>
                  <a:schemeClr val="lt1"/>
                </a:solidFill>
                <a:latin typeface="Calibri"/>
                <a:ea typeface="Calibri"/>
                <a:cs typeface="Calibri"/>
                <a:sym typeface="Calibri"/>
              </a:defRPr>
            </a:lvl2pPr>
            <a:lvl3pPr marL="914400" marR="0" lvl="2" indent="0" algn="l" rtl="0">
              <a:spcBef>
                <a:spcPts val="0"/>
              </a:spcBef>
              <a:buNone/>
              <a:defRPr sz="1800" b="0" i="0" u="none" strike="noStrike" cap="none">
                <a:solidFill>
                  <a:schemeClr val="lt1"/>
                </a:solidFill>
                <a:latin typeface="Calibri"/>
                <a:ea typeface="Calibri"/>
                <a:cs typeface="Calibri"/>
                <a:sym typeface="Calibri"/>
              </a:defRPr>
            </a:lvl3pPr>
            <a:lvl4pPr marL="1371600" marR="0" lvl="3" indent="0" algn="l" rtl="0">
              <a:spcBef>
                <a:spcPts val="0"/>
              </a:spcBef>
              <a:buNone/>
              <a:defRPr sz="1800" b="0" i="0" u="none" strike="noStrike" cap="none">
                <a:solidFill>
                  <a:schemeClr val="lt1"/>
                </a:solidFill>
                <a:latin typeface="Calibri"/>
                <a:ea typeface="Calibri"/>
                <a:cs typeface="Calibri"/>
                <a:sym typeface="Calibri"/>
              </a:defRPr>
            </a:lvl4pPr>
            <a:lvl5pPr marL="1828800" marR="0" lvl="4" indent="0" algn="l" rtl="0">
              <a:spcBef>
                <a:spcPts val="0"/>
              </a:spcBef>
              <a:buNone/>
              <a:defRPr sz="1800" b="0" i="0" u="none" strike="noStrike" cap="none">
                <a:solidFill>
                  <a:schemeClr val="lt1"/>
                </a:solidFill>
                <a:latin typeface="Calibri"/>
                <a:ea typeface="Calibri"/>
                <a:cs typeface="Calibri"/>
                <a:sym typeface="Calibri"/>
              </a:defRPr>
            </a:lvl5pPr>
            <a:lvl6pPr marL="2286000" marR="0" lvl="5" indent="0" algn="l" rtl="0">
              <a:spcBef>
                <a:spcPts val="0"/>
              </a:spcBef>
              <a:buNone/>
              <a:defRPr sz="1800" b="0" i="0" u="none" strike="noStrike" cap="none">
                <a:solidFill>
                  <a:schemeClr val="lt1"/>
                </a:solidFill>
                <a:latin typeface="Calibri"/>
                <a:ea typeface="Calibri"/>
                <a:cs typeface="Calibri"/>
                <a:sym typeface="Calibri"/>
              </a:defRPr>
            </a:lvl6pPr>
            <a:lvl7pPr marL="2743200" marR="0" lvl="6" indent="0" algn="l" rtl="0">
              <a:spcBef>
                <a:spcPts val="0"/>
              </a:spcBef>
              <a:buNone/>
              <a:defRPr sz="1800" b="0" i="0" u="none" strike="noStrike" cap="none">
                <a:solidFill>
                  <a:schemeClr val="lt1"/>
                </a:solidFill>
                <a:latin typeface="Calibri"/>
                <a:ea typeface="Calibri"/>
                <a:cs typeface="Calibri"/>
                <a:sym typeface="Calibri"/>
              </a:defRPr>
            </a:lvl7pPr>
            <a:lvl8pPr marL="3200400" marR="0" lvl="7" indent="0" algn="l" rtl="0">
              <a:spcBef>
                <a:spcPts val="0"/>
              </a:spcBef>
              <a:buNone/>
              <a:defRPr sz="1800" b="0" i="0" u="none" strike="noStrike" cap="none">
                <a:solidFill>
                  <a:schemeClr val="lt1"/>
                </a:solidFill>
                <a:latin typeface="Calibri"/>
                <a:ea typeface="Calibri"/>
                <a:cs typeface="Calibri"/>
                <a:sym typeface="Calibri"/>
              </a:defRPr>
            </a:lvl8pPr>
            <a:lvl9pPr marL="3657600" marR="0" lvl="8" indent="0" algn="l" rtl="0">
              <a:spcBef>
                <a:spcPts val="0"/>
              </a:spcBef>
              <a:buNone/>
              <a:defRPr sz="1800" b="0" i="0" u="none" strike="noStrike" cap="none">
                <a:solidFill>
                  <a:schemeClr val="lt1"/>
                </a:solidFill>
                <a:latin typeface="Calibri"/>
                <a:ea typeface="Calibri"/>
                <a:cs typeface="Calibri"/>
                <a:sym typeface="Calibri"/>
              </a:defRPr>
            </a:lvl9pPr>
          </a:lstStyle>
          <a:p>
            <a:endParaRPr/>
          </a:p>
        </p:txBody>
      </p:sp>
      <p:sp>
        <p:nvSpPr>
          <p:cNvPr id="55" name="Shape 55"/>
          <p:cNvSpPr txBox="1">
            <a:spLocks noGrp="1"/>
          </p:cNvSpPr>
          <p:nvPr>
            <p:ph type="sldNum" idx="12"/>
          </p:nvPr>
        </p:nvSpPr>
        <p:spPr>
          <a:xfrm>
            <a:off x="6553200" y="6356350"/>
            <a:ext cx="21336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GB" sz="1200" b="0" i="0" u="none" strike="noStrike" cap="none">
                <a:solidFill>
                  <a:schemeClr val="lt1"/>
                </a:solidFill>
                <a:latin typeface="Calibri"/>
                <a:ea typeface="Calibri"/>
                <a:cs typeface="Calibri"/>
                <a:sym typeface="Calibri"/>
              </a:rPr>
              <a:t>‹#›</a:t>
            </a:fld>
            <a:endParaRPr lang="en-GB"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867800"/>
            <a:ext cx="8520600" cy="11223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593366"/>
            <a:ext cx="8520600" cy="7635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536633"/>
            <a:ext cx="8520600" cy="4555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593366"/>
            <a:ext cx="8520600" cy="7635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536633"/>
            <a:ext cx="3999900" cy="45552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536633"/>
            <a:ext cx="3999900" cy="45552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593366"/>
            <a:ext cx="8520600" cy="7635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740800"/>
            <a:ext cx="2808000" cy="1007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852800"/>
            <a:ext cx="2808000" cy="42393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600200"/>
            <a:ext cx="6367800" cy="54543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66"/>
            <a:ext cx="4572000" cy="68580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644233"/>
            <a:ext cx="4045200" cy="19764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3737433"/>
            <a:ext cx="4045200" cy="16467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965433"/>
            <a:ext cx="3837000" cy="49269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5640766"/>
            <a:ext cx="5998800" cy="8067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6217622"/>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593366"/>
            <a:ext cx="8520600" cy="7635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536633"/>
            <a:ext cx="8520600" cy="45552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6217622"/>
            <a:ext cx="548700" cy="5247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GB" sz="1000">
                <a:solidFill>
                  <a:schemeClr val="dk2"/>
                </a:solidFill>
              </a:rPr>
              <a:t>‹#›</a:t>
            </a:fld>
            <a:endParaRPr lang="en-GB"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457200" y="2649898"/>
            <a:ext cx="8229600" cy="2212799"/>
          </a:xfrm>
          <a:prstGeom prst="rect">
            <a:avLst/>
          </a:prstGeom>
        </p:spPr>
        <p:txBody>
          <a:bodyPr lIns="91425" tIns="91425" rIns="91425" bIns="91425" anchor="ctr" anchorCtr="0">
            <a:noAutofit/>
          </a:bodyPr>
          <a:lstStyle/>
          <a:p>
            <a:pPr lvl="0" rtl="0">
              <a:spcBef>
                <a:spcPts val="0"/>
              </a:spcBef>
              <a:buNone/>
            </a:pPr>
            <a:endParaRPr>
              <a:solidFill>
                <a:srgbClr val="000000"/>
              </a:solidFill>
              <a:latin typeface="Ubuntu"/>
              <a:ea typeface="Ubuntu"/>
              <a:cs typeface="Ubuntu"/>
              <a:sym typeface="Ubuntu"/>
            </a:endParaRPr>
          </a:p>
          <a:p>
            <a:pPr lvl="0">
              <a:spcBef>
                <a:spcPts val="0"/>
              </a:spcBef>
              <a:buNone/>
            </a:pPr>
            <a:r>
              <a:rPr lang="en-GB" sz="3200">
                <a:solidFill>
                  <a:srgbClr val="000000"/>
                </a:solidFill>
              </a:rPr>
              <a:t>Extending understanding, efficiency and reach of  Agricultural Extension Officers</a:t>
            </a:r>
          </a:p>
        </p:txBody>
      </p:sp>
      <p:sp>
        <p:nvSpPr>
          <p:cNvPr id="61" name="Shape 61"/>
          <p:cNvSpPr txBox="1">
            <a:spLocks noGrp="1"/>
          </p:cNvSpPr>
          <p:nvPr>
            <p:ph type="title"/>
          </p:nvPr>
        </p:nvSpPr>
        <p:spPr>
          <a:xfrm>
            <a:off x="2360900" y="1833900"/>
            <a:ext cx="5725500" cy="1589100"/>
          </a:xfrm>
          <a:prstGeom prst="rect">
            <a:avLst/>
          </a:prstGeom>
        </p:spPr>
        <p:txBody>
          <a:bodyPr lIns="91425" tIns="91425" rIns="91425" bIns="91425" anchor="ctr" anchorCtr="0">
            <a:noAutofit/>
          </a:bodyPr>
          <a:lstStyle/>
          <a:p>
            <a:pPr lvl="0" algn="l" rtl="0">
              <a:spcBef>
                <a:spcPts val="0"/>
              </a:spcBef>
              <a:buNone/>
            </a:pPr>
            <a:r>
              <a:rPr lang="en-GB" sz="9600" b="1">
                <a:solidFill>
                  <a:srgbClr val="6AA84F"/>
                </a:solidFill>
              </a:rPr>
              <a:t>EXTEND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457200" y="-2"/>
            <a:ext cx="8229600" cy="923400"/>
          </a:xfrm>
          <a:prstGeom prst="rect">
            <a:avLst/>
          </a:prstGeom>
          <a:noFill/>
          <a:ln>
            <a:noFill/>
          </a:ln>
        </p:spPr>
        <p:txBody>
          <a:bodyPr lIns="91425" tIns="45700" rIns="91425" bIns="45700" anchor="ctr" anchorCtr="0">
            <a:noAutofit/>
          </a:bodyPr>
          <a:lstStyle/>
          <a:p>
            <a:pPr marL="0" marR="0" lvl="0" indent="0" algn="ctr" rtl="0">
              <a:spcBef>
                <a:spcPts val="0"/>
              </a:spcBef>
              <a:buClr>
                <a:schemeClr val="lt1"/>
              </a:buClr>
              <a:buSzPct val="25000"/>
              <a:buFont typeface="Calibri"/>
              <a:buNone/>
            </a:pPr>
            <a:r>
              <a:rPr lang="en-GB" sz="4400" b="0" i="0" u="none" strike="noStrike" cap="none">
                <a:solidFill>
                  <a:srgbClr val="6AA84F"/>
                </a:solidFill>
                <a:latin typeface="Calibri"/>
                <a:ea typeface="Calibri"/>
                <a:cs typeface="Calibri"/>
                <a:sym typeface="Calibri"/>
              </a:rPr>
              <a:t>Introduction</a:t>
            </a:r>
          </a:p>
        </p:txBody>
      </p:sp>
      <p:sp>
        <p:nvSpPr>
          <p:cNvPr id="67" name="Shape 67"/>
          <p:cNvSpPr txBox="1">
            <a:spLocks noGrp="1"/>
          </p:cNvSpPr>
          <p:nvPr>
            <p:ph type="body" idx="1"/>
          </p:nvPr>
        </p:nvSpPr>
        <p:spPr>
          <a:xfrm>
            <a:off x="457200" y="1191101"/>
            <a:ext cx="8229600" cy="5169000"/>
          </a:xfrm>
          <a:prstGeom prst="rect">
            <a:avLst/>
          </a:prstGeom>
          <a:noFill/>
          <a:ln>
            <a:noFill/>
          </a:ln>
        </p:spPr>
        <p:txBody>
          <a:bodyPr lIns="91425" tIns="45700" rIns="91425" bIns="45700" anchor="t" anchorCtr="0">
            <a:noAutofit/>
          </a:bodyPr>
          <a:lstStyle/>
          <a:p>
            <a:pPr marL="342900" marR="0" lvl="0" indent="-381000" algn="l" rtl="0">
              <a:spcBef>
                <a:spcPts val="0"/>
              </a:spcBef>
              <a:spcAft>
                <a:spcPts val="0"/>
              </a:spcAft>
              <a:buClr>
                <a:srgbClr val="000000"/>
              </a:buClr>
              <a:buSzPct val="100000"/>
              <a:buFont typeface="Arial"/>
              <a:buChar char="•"/>
            </a:pPr>
            <a:r>
              <a:rPr lang="en-GB" sz="2400" b="0" i="0" u="none" strike="noStrike" cap="none">
                <a:solidFill>
                  <a:srgbClr val="000000"/>
                </a:solidFill>
                <a:latin typeface="Calibri"/>
                <a:ea typeface="Calibri"/>
                <a:cs typeface="Calibri"/>
                <a:sym typeface="Calibri"/>
              </a:rPr>
              <a:t>Agriculture forms a significant portion of the economies of all African countries</a:t>
            </a:r>
            <a:r>
              <a:rPr lang="en-GB" sz="2400">
                <a:solidFill>
                  <a:srgbClr val="000000"/>
                </a:solidFill>
              </a:rPr>
              <a:t> </a:t>
            </a:r>
            <a:r>
              <a:rPr lang="en-GB" sz="2400" b="0" i="0" u="none" strike="noStrike" cap="none">
                <a:solidFill>
                  <a:srgbClr val="000000"/>
                </a:solidFill>
                <a:latin typeface="Calibri"/>
                <a:ea typeface="Calibri"/>
                <a:cs typeface="Calibri"/>
                <a:sym typeface="Calibri"/>
              </a:rPr>
              <a:t>(NEPAD, 2013)</a:t>
            </a:r>
          </a:p>
          <a:p>
            <a:pPr marL="342900" marR="0" lvl="0" indent="-342900" algn="l" rtl="0">
              <a:spcBef>
                <a:spcPts val="360"/>
              </a:spcBef>
              <a:spcAft>
                <a:spcPts val="0"/>
              </a:spcAft>
              <a:buClr>
                <a:schemeClr val="lt1"/>
              </a:buClr>
              <a:buSzPct val="75000"/>
              <a:buFont typeface="Arial"/>
              <a:buNone/>
            </a:pPr>
            <a:endParaRPr sz="2400" b="0" i="0" u="none" strike="noStrike" cap="none">
              <a:solidFill>
                <a:srgbClr val="000000"/>
              </a:solidFill>
              <a:latin typeface="Calibri"/>
              <a:ea typeface="Calibri"/>
              <a:cs typeface="Calibri"/>
              <a:sym typeface="Calibri"/>
            </a:endParaRPr>
          </a:p>
          <a:p>
            <a:pPr marL="342900" marR="0" lvl="0" indent="-381000" algn="l" rtl="0">
              <a:spcBef>
                <a:spcPts val="360"/>
              </a:spcBef>
              <a:spcAft>
                <a:spcPts val="0"/>
              </a:spcAft>
              <a:buClr>
                <a:srgbClr val="000000"/>
              </a:buClr>
              <a:buSzPct val="100000"/>
              <a:buFont typeface="Arial"/>
              <a:buChar char="•"/>
            </a:pPr>
            <a:r>
              <a:rPr lang="en-GB" sz="2400" b="0" i="0" u="none" strike="noStrike" cap="none">
                <a:solidFill>
                  <a:srgbClr val="000000"/>
                </a:solidFill>
                <a:latin typeface="Calibri"/>
                <a:ea typeface="Calibri"/>
                <a:cs typeface="Calibri"/>
                <a:sym typeface="Calibri"/>
              </a:rPr>
              <a:t>Most </a:t>
            </a:r>
            <a:r>
              <a:rPr lang="en-GB" sz="2400">
                <a:solidFill>
                  <a:srgbClr val="000000"/>
                </a:solidFill>
              </a:rPr>
              <a:t>S</a:t>
            </a:r>
            <a:r>
              <a:rPr lang="en-GB" sz="2400" b="0" i="0" u="none" strike="noStrike" cap="none">
                <a:solidFill>
                  <a:srgbClr val="000000"/>
                </a:solidFill>
                <a:latin typeface="Calibri"/>
                <a:ea typeface="Calibri"/>
                <a:cs typeface="Calibri"/>
                <a:sym typeface="Calibri"/>
              </a:rPr>
              <a:t>ub-Saharan Countries  have a setup within the Ministry of Agriculture </a:t>
            </a:r>
            <a:r>
              <a:rPr lang="en-GB" sz="2400">
                <a:solidFill>
                  <a:srgbClr val="000000"/>
                </a:solidFill>
              </a:rPr>
              <a:t>that comprises of </a:t>
            </a:r>
            <a:r>
              <a:rPr lang="en-GB" sz="2400" b="0" i="0" u="none" strike="noStrike" cap="none">
                <a:solidFill>
                  <a:srgbClr val="000000"/>
                </a:solidFill>
                <a:latin typeface="Calibri"/>
                <a:ea typeface="Calibri"/>
                <a:cs typeface="Calibri"/>
                <a:sym typeface="Calibri"/>
              </a:rPr>
              <a:t>Extension Officers who </a:t>
            </a:r>
            <a:r>
              <a:rPr lang="en-GB" sz="2400">
                <a:solidFill>
                  <a:srgbClr val="000000"/>
                </a:solidFill>
              </a:rPr>
              <a:t>are</a:t>
            </a:r>
            <a:r>
              <a:rPr lang="en-GB" sz="2400" b="0" i="0" u="none" strike="noStrike" cap="none">
                <a:solidFill>
                  <a:srgbClr val="000000"/>
                </a:solidFill>
                <a:latin typeface="Calibri"/>
                <a:ea typeface="Calibri"/>
                <a:cs typeface="Calibri"/>
                <a:sym typeface="Calibri"/>
              </a:rPr>
              <a:t> in </a:t>
            </a:r>
            <a:r>
              <a:rPr lang="en-GB" sz="2400">
                <a:solidFill>
                  <a:srgbClr val="000000"/>
                </a:solidFill>
              </a:rPr>
              <a:t>direct</a:t>
            </a:r>
            <a:r>
              <a:rPr lang="en-GB" sz="2400" b="0" i="0" u="none" strike="noStrike" cap="none">
                <a:solidFill>
                  <a:srgbClr val="000000"/>
                </a:solidFill>
                <a:latin typeface="Calibri"/>
                <a:ea typeface="Calibri"/>
                <a:cs typeface="Calibri"/>
                <a:sym typeface="Calibri"/>
              </a:rPr>
              <a:t> contact with farmers. </a:t>
            </a:r>
          </a:p>
          <a:p>
            <a:pPr marL="342900" marR="0" lvl="0" indent="-342900" algn="l" rtl="0">
              <a:spcBef>
                <a:spcPts val="640"/>
              </a:spcBef>
              <a:spcAft>
                <a:spcPts val="0"/>
              </a:spcAft>
              <a:buClr>
                <a:schemeClr val="lt1"/>
              </a:buClr>
              <a:buSzPct val="100000"/>
              <a:buFont typeface="Arial"/>
              <a:buNone/>
            </a:pPr>
            <a:endParaRPr sz="3200" b="0" i="0" u="none" strike="noStrike" cap="none">
              <a:solidFill>
                <a:srgbClr val="000000"/>
              </a:solidFill>
              <a:latin typeface="Calibri"/>
              <a:ea typeface="Calibri"/>
              <a:cs typeface="Calibri"/>
              <a:sym typeface="Calibri"/>
            </a:endParaRPr>
          </a:p>
          <a:p>
            <a:pPr marL="342900" marR="0" lvl="0" indent="-342900" algn="l" rtl="0">
              <a:spcBef>
                <a:spcPts val="640"/>
              </a:spcBef>
              <a:buClr>
                <a:schemeClr val="lt1"/>
              </a:buClr>
              <a:buSzPct val="100000"/>
              <a:buFont typeface="Arial"/>
              <a:buNone/>
            </a:pPr>
            <a:endParaRPr sz="3200" b="0" i="0" u="none" strike="noStrike" cap="none">
              <a:solidFill>
                <a:srgbClr val="000000"/>
              </a:solidFill>
              <a:latin typeface="Calibri"/>
              <a:ea typeface="Calibri"/>
              <a:cs typeface="Calibri"/>
              <a:sym typeface="Calibri"/>
            </a:endParaRPr>
          </a:p>
        </p:txBody>
      </p:sp>
      <p:pic>
        <p:nvPicPr>
          <p:cNvPr id="68" name="Shape 68"/>
          <p:cNvPicPr preferRelativeResize="0"/>
          <p:nvPr/>
        </p:nvPicPr>
        <p:blipFill rotWithShape="1">
          <a:blip r:embed="rId3">
            <a:alphaModFix/>
          </a:blip>
          <a:srcRect/>
          <a:stretch/>
        </p:blipFill>
        <p:spPr>
          <a:xfrm>
            <a:off x="668843" y="4191544"/>
            <a:ext cx="3597900" cy="2545199"/>
          </a:xfrm>
          <a:prstGeom prst="rect">
            <a:avLst/>
          </a:prstGeom>
          <a:noFill/>
          <a:ln>
            <a:noFill/>
          </a:ln>
        </p:spPr>
      </p:pic>
      <p:pic>
        <p:nvPicPr>
          <p:cNvPr id="69" name="Shape 69"/>
          <p:cNvPicPr preferRelativeResize="0"/>
          <p:nvPr/>
        </p:nvPicPr>
        <p:blipFill rotWithShape="1">
          <a:blip r:embed="rId4">
            <a:alphaModFix/>
          </a:blip>
          <a:srcRect/>
          <a:stretch/>
        </p:blipFill>
        <p:spPr>
          <a:xfrm>
            <a:off x="5891973" y="4191607"/>
            <a:ext cx="2794800" cy="25451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251700" y="1020075"/>
            <a:ext cx="4599300" cy="5021400"/>
          </a:xfrm>
          <a:prstGeom prst="rect">
            <a:avLst/>
          </a:prstGeom>
          <a:noFill/>
          <a:ln>
            <a:noFill/>
          </a:ln>
        </p:spPr>
        <p:txBody>
          <a:bodyPr lIns="91425" tIns="45700" rIns="91425" bIns="45700" anchor="ctr" anchorCtr="0">
            <a:noAutofit/>
          </a:bodyPr>
          <a:lstStyle/>
          <a:p>
            <a:pPr marL="0" marR="0" lvl="0" indent="0" algn="l" rtl="0">
              <a:lnSpc>
                <a:spcPct val="70000"/>
              </a:lnSpc>
              <a:spcBef>
                <a:spcPts val="0"/>
              </a:spcBef>
              <a:buClr>
                <a:schemeClr val="lt1"/>
              </a:buClr>
              <a:buSzPct val="25000"/>
              <a:buFont typeface="Calibri"/>
              <a:buNone/>
            </a:pPr>
            <a:r>
              <a:rPr lang="en-GB" sz="2700" b="0" i="0" u="none" strike="noStrike" cap="none">
                <a:solidFill>
                  <a:srgbClr val="000000"/>
                </a:solidFill>
                <a:latin typeface="Calibri"/>
                <a:ea typeface="Calibri"/>
                <a:cs typeface="Calibri"/>
                <a:sym typeface="Calibri"/>
              </a:rPr>
              <a:t>Information channels used in rural Africa are based on trust and familiarity. </a:t>
            </a:r>
            <a:br>
              <a:rPr lang="en-GB" sz="2700" b="0" i="0" u="none" strike="noStrike" cap="none">
                <a:solidFill>
                  <a:srgbClr val="000000"/>
                </a:solidFill>
                <a:latin typeface="Calibri"/>
                <a:ea typeface="Calibri"/>
                <a:cs typeface="Calibri"/>
                <a:sym typeface="Calibri"/>
              </a:rPr>
            </a:br>
            <a:r>
              <a:rPr lang="en-GB" sz="2700" b="0" i="0" u="none" strike="noStrike" cap="none">
                <a:solidFill>
                  <a:srgbClr val="000000"/>
                </a:solidFill>
                <a:latin typeface="Calibri"/>
                <a:ea typeface="Calibri"/>
                <a:cs typeface="Calibri"/>
                <a:sym typeface="Calibri"/>
              </a:rPr>
              <a:t/>
            </a:r>
            <a:br>
              <a:rPr lang="en-GB" sz="2700" b="0" i="0" u="none" strike="noStrike" cap="none">
                <a:solidFill>
                  <a:srgbClr val="000000"/>
                </a:solidFill>
                <a:latin typeface="Calibri"/>
                <a:ea typeface="Calibri"/>
                <a:cs typeface="Calibri"/>
                <a:sym typeface="Calibri"/>
              </a:rPr>
            </a:br>
            <a:r>
              <a:rPr lang="en-GB" sz="2700" b="0" i="0" u="none" strike="noStrike" cap="none">
                <a:solidFill>
                  <a:srgbClr val="000000"/>
                </a:solidFill>
                <a:latin typeface="Calibri"/>
                <a:ea typeface="Calibri"/>
                <a:cs typeface="Calibri"/>
                <a:sym typeface="Calibri"/>
              </a:rPr>
              <a:t/>
            </a:r>
            <a:br>
              <a:rPr lang="en-GB" sz="2700" b="0" i="0" u="none" strike="noStrike" cap="none">
                <a:solidFill>
                  <a:srgbClr val="000000"/>
                </a:solidFill>
                <a:latin typeface="Calibri"/>
                <a:ea typeface="Calibri"/>
                <a:cs typeface="Calibri"/>
                <a:sym typeface="Calibri"/>
              </a:rPr>
            </a:br>
            <a:r>
              <a:rPr lang="en-GB" sz="2700" b="0" i="0" u="none" strike="noStrike" cap="none">
                <a:solidFill>
                  <a:srgbClr val="000000"/>
                </a:solidFill>
                <a:latin typeface="Calibri"/>
                <a:ea typeface="Calibri"/>
                <a:cs typeface="Calibri"/>
                <a:sym typeface="Calibri"/>
              </a:rPr>
              <a:t>Agricultur</a:t>
            </a:r>
            <a:r>
              <a:rPr lang="en-GB" sz="2700">
                <a:solidFill>
                  <a:srgbClr val="000000"/>
                </a:solidFill>
              </a:rPr>
              <a:t>al</a:t>
            </a:r>
            <a:r>
              <a:rPr lang="en-GB" sz="2700" b="0" i="0" u="none" strike="noStrike" cap="none">
                <a:solidFill>
                  <a:srgbClr val="000000"/>
                </a:solidFill>
                <a:latin typeface="Calibri"/>
                <a:ea typeface="Calibri"/>
                <a:cs typeface="Calibri"/>
                <a:sym typeface="Calibri"/>
              </a:rPr>
              <a:t> extension  workers act as tea</a:t>
            </a:r>
            <a:r>
              <a:rPr lang="en-GB" sz="2700">
                <a:solidFill>
                  <a:srgbClr val="000000"/>
                </a:solidFill>
              </a:rPr>
              <a:t>chers, mentors and </a:t>
            </a:r>
            <a:r>
              <a:rPr lang="en-GB" sz="2700" b="0" i="0" u="none" strike="noStrike" cap="none">
                <a:solidFill>
                  <a:srgbClr val="000000"/>
                </a:solidFill>
                <a:latin typeface="Calibri"/>
                <a:ea typeface="Calibri"/>
                <a:cs typeface="Calibri"/>
                <a:sym typeface="Calibri"/>
              </a:rPr>
              <a:t>are the trusted source of Agricultural Information. They understand the “language of farmers”</a:t>
            </a:r>
          </a:p>
          <a:p>
            <a:pPr marL="0" marR="0" lvl="0" indent="0" algn="l" rtl="0">
              <a:lnSpc>
                <a:spcPct val="70000"/>
              </a:lnSpc>
              <a:spcBef>
                <a:spcPts val="0"/>
              </a:spcBef>
              <a:buClr>
                <a:schemeClr val="lt1"/>
              </a:buClr>
              <a:buSzPct val="25000"/>
              <a:buFont typeface="Calibri"/>
              <a:buNone/>
            </a:pPr>
            <a:r>
              <a:rPr lang="en-GB" sz="2700">
                <a:solidFill>
                  <a:srgbClr val="000000"/>
                </a:solidFill>
              </a:rPr>
              <a:t> </a:t>
            </a:r>
          </a:p>
        </p:txBody>
      </p:sp>
      <p:pic>
        <p:nvPicPr>
          <p:cNvPr id="75" name="Shape 75"/>
          <p:cNvPicPr preferRelativeResize="0">
            <a:picLocks noGrp="1"/>
          </p:cNvPicPr>
          <p:nvPr>
            <p:ph type="body" idx="1"/>
          </p:nvPr>
        </p:nvPicPr>
        <p:blipFill rotWithShape="1">
          <a:blip r:embed="rId3">
            <a:alphaModFix/>
          </a:blip>
          <a:srcRect t="13875" b="13875"/>
          <a:stretch/>
        </p:blipFill>
        <p:spPr>
          <a:xfrm>
            <a:off x="4736460" y="890801"/>
            <a:ext cx="4141703" cy="2335819"/>
          </a:xfrm>
          <a:prstGeom prst="rect">
            <a:avLst/>
          </a:prstGeom>
          <a:noFill/>
          <a:ln>
            <a:noFill/>
          </a:ln>
        </p:spPr>
      </p:pic>
      <p:pic>
        <p:nvPicPr>
          <p:cNvPr id="76" name="Shape 76"/>
          <p:cNvPicPr preferRelativeResize="0"/>
          <p:nvPr/>
        </p:nvPicPr>
        <p:blipFill rotWithShape="1">
          <a:blip r:embed="rId4">
            <a:alphaModFix/>
          </a:blip>
          <a:srcRect/>
          <a:stretch/>
        </p:blipFill>
        <p:spPr>
          <a:xfrm>
            <a:off x="4850867" y="3810158"/>
            <a:ext cx="3947050" cy="272317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lt1"/>
              </a:buClr>
              <a:buSzPct val="25000"/>
              <a:buFont typeface="Calibri"/>
              <a:buNone/>
            </a:pPr>
            <a:r>
              <a:rPr lang="en-GB" sz="4400" b="0" i="0" u="none" strike="noStrike" cap="none">
                <a:solidFill>
                  <a:srgbClr val="6AA84F"/>
                </a:solidFill>
                <a:latin typeface="Calibri"/>
                <a:ea typeface="Calibri"/>
                <a:cs typeface="Calibri"/>
                <a:sym typeface="Calibri"/>
              </a:rPr>
              <a:t>The Problem</a:t>
            </a:r>
          </a:p>
        </p:txBody>
      </p:sp>
      <p:pic>
        <p:nvPicPr>
          <p:cNvPr id="82" name="Shape 82"/>
          <p:cNvPicPr preferRelativeResize="0">
            <a:picLocks noGrp="1"/>
          </p:cNvPicPr>
          <p:nvPr>
            <p:ph type="body" idx="1"/>
          </p:nvPr>
        </p:nvPicPr>
        <p:blipFill rotWithShape="1">
          <a:blip r:embed="rId3">
            <a:alphaModFix/>
          </a:blip>
          <a:srcRect/>
          <a:stretch/>
        </p:blipFill>
        <p:spPr>
          <a:xfrm>
            <a:off x="549275" y="1600200"/>
            <a:ext cx="8045449" cy="452596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lt1"/>
              </a:buClr>
              <a:buSzPct val="25000"/>
              <a:buFont typeface="Calibri"/>
              <a:buNone/>
            </a:pPr>
            <a:r>
              <a:rPr lang="en-GB" sz="4400" b="0" i="0" u="none" strike="noStrike" cap="none">
                <a:solidFill>
                  <a:srgbClr val="6AA84F"/>
                </a:solidFill>
                <a:latin typeface="Calibri"/>
                <a:ea typeface="Calibri"/>
                <a:cs typeface="Calibri"/>
                <a:sym typeface="Calibri"/>
              </a:rPr>
              <a:t>The Problem</a:t>
            </a:r>
          </a:p>
        </p:txBody>
      </p:sp>
      <p:sp>
        <p:nvSpPr>
          <p:cNvPr id="88" name="Shape 88"/>
          <p:cNvSpPr txBox="1"/>
          <p:nvPr/>
        </p:nvSpPr>
        <p:spPr>
          <a:xfrm>
            <a:off x="650175" y="1383025"/>
            <a:ext cx="8036700" cy="4745400"/>
          </a:xfrm>
          <a:prstGeom prst="rect">
            <a:avLst/>
          </a:prstGeom>
          <a:noFill/>
          <a:ln>
            <a:noFill/>
          </a:ln>
        </p:spPr>
        <p:txBody>
          <a:bodyPr lIns="91425" tIns="91425" rIns="91425" bIns="91425" anchor="t" anchorCtr="0">
            <a:noAutofit/>
          </a:bodyPr>
          <a:lstStyle/>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Farmers don't get access to timely accurate information </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Decision making is based on experience and not any current quantitative analysis methods</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Current SMS systems are generic and do not provided geolocated data as accurately as we would prefer.</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Trusting the source enough to use it. </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A data interpreter is usually</a:t>
            </a:r>
            <a:r>
              <a:rPr lang="en-GB" sz="1800"/>
              <a:t> </a:t>
            </a:r>
            <a:r>
              <a:rPr lang="en-GB" sz="2700">
                <a:latin typeface="Calibri"/>
                <a:ea typeface="Calibri"/>
                <a:cs typeface="Calibri"/>
                <a:sym typeface="Calibri"/>
              </a:rPr>
              <a:t>necessary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401525" y="771962"/>
            <a:ext cx="8229600" cy="1143000"/>
          </a:xfrm>
          <a:prstGeom prst="rect">
            <a:avLst/>
          </a:prstGeom>
        </p:spPr>
        <p:txBody>
          <a:bodyPr lIns="91425" tIns="91425" rIns="91425" bIns="91425" anchor="ctr" anchorCtr="0">
            <a:noAutofit/>
          </a:bodyPr>
          <a:lstStyle/>
          <a:p>
            <a:pPr lvl="0">
              <a:spcBef>
                <a:spcPts val="0"/>
              </a:spcBef>
              <a:buNone/>
            </a:pPr>
            <a:r>
              <a:rPr lang="en-GB">
                <a:solidFill>
                  <a:srgbClr val="6AA84F"/>
                </a:solidFill>
              </a:rPr>
              <a:t>Solution: EXTEND</a:t>
            </a:r>
          </a:p>
        </p:txBody>
      </p:sp>
      <p:sp>
        <p:nvSpPr>
          <p:cNvPr id="94" name="Shape 94"/>
          <p:cNvSpPr txBox="1">
            <a:spLocks noGrp="1"/>
          </p:cNvSpPr>
          <p:nvPr>
            <p:ph type="body" idx="1"/>
          </p:nvPr>
        </p:nvSpPr>
        <p:spPr>
          <a:xfrm>
            <a:off x="269100" y="1914975"/>
            <a:ext cx="8605800" cy="2705400"/>
          </a:xfrm>
          <a:prstGeom prst="rect">
            <a:avLst/>
          </a:prstGeom>
        </p:spPr>
        <p:txBody>
          <a:bodyPr lIns="91425" tIns="91425" rIns="91425" bIns="91425" anchor="t" anchorCtr="0">
            <a:noAutofit/>
          </a:bodyPr>
          <a:lstStyle/>
          <a:p>
            <a:pPr lvl="0" rtl="0">
              <a:spcBef>
                <a:spcPts val="0"/>
              </a:spcBef>
              <a:buClr>
                <a:schemeClr val="dk1"/>
              </a:buClr>
              <a:buSzPct val="36666"/>
              <a:buFont typeface="Arial"/>
              <a:buNone/>
            </a:pPr>
            <a:endParaRPr sz="3000" u="sng">
              <a:solidFill>
                <a:srgbClr val="000000"/>
              </a:solidFill>
            </a:endParaRPr>
          </a:p>
          <a:p>
            <a:pPr lvl="0" algn="ctr" rtl="0">
              <a:spcBef>
                <a:spcPts val="0"/>
              </a:spcBef>
              <a:buClr>
                <a:schemeClr val="dk1"/>
              </a:buClr>
              <a:buSzPct val="36666"/>
              <a:buFont typeface="Arial"/>
              <a:buNone/>
            </a:pPr>
            <a:r>
              <a:rPr lang="en-GB" sz="3000">
                <a:solidFill>
                  <a:srgbClr val="000000"/>
                </a:solidFill>
              </a:rPr>
              <a:t>Improve information transfer to Agricultural Extension Officers (EO) and in turn enable farmers make timely and informed decisions.</a:t>
            </a:r>
          </a:p>
          <a:p>
            <a:pPr lvl="0">
              <a:spcBef>
                <a:spcPts val="0"/>
              </a:spcBef>
              <a:buNone/>
            </a:pPr>
            <a:endParaRPr sz="1800">
              <a:solidFill>
                <a:srgbClr val="F3F3F3"/>
              </a:solidFill>
              <a:latin typeface="Cambria"/>
              <a:ea typeface="Cambria"/>
              <a:cs typeface="Cambria"/>
              <a:sym typeface="Cambri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457200" y="2456012"/>
            <a:ext cx="8229600" cy="1143000"/>
          </a:xfrm>
          <a:prstGeom prst="rect">
            <a:avLst/>
          </a:prstGeom>
        </p:spPr>
        <p:txBody>
          <a:bodyPr lIns="91425" tIns="91425" rIns="91425" bIns="91425" anchor="ctr" anchorCtr="0">
            <a:noAutofit/>
          </a:bodyPr>
          <a:lstStyle/>
          <a:p>
            <a:pPr lvl="0" rtl="0">
              <a:spcBef>
                <a:spcPts val="0"/>
              </a:spcBef>
              <a:buNone/>
            </a:pPr>
            <a:r>
              <a:rPr lang="en-GB" sz="4800">
                <a:solidFill>
                  <a:srgbClr val="000000"/>
                </a:solidFill>
              </a:rPr>
              <a:t>DEMO</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lt1"/>
              </a:buClr>
              <a:buSzPct val="25000"/>
              <a:buFont typeface="Calibri"/>
              <a:buNone/>
            </a:pPr>
            <a:r>
              <a:rPr lang="en-GB" sz="4400" b="0" i="0" u="none" strike="noStrike" cap="none">
                <a:solidFill>
                  <a:srgbClr val="6AA84F"/>
                </a:solidFill>
                <a:latin typeface="Calibri"/>
                <a:ea typeface="Calibri"/>
                <a:cs typeface="Calibri"/>
                <a:sym typeface="Calibri"/>
              </a:rPr>
              <a:t>The</a:t>
            </a:r>
            <a:r>
              <a:rPr lang="en-GB">
                <a:solidFill>
                  <a:srgbClr val="6AA84F"/>
                </a:solidFill>
              </a:rPr>
              <a:t> Business Model</a:t>
            </a:r>
          </a:p>
        </p:txBody>
      </p:sp>
      <p:sp>
        <p:nvSpPr>
          <p:cNvPr id="105" name="Shape 105"/>
          <p:cNvSpPr txBox="1"/>
          <p:nvPr/>
        </p:nvSpPr>
        <p:spPr>
          <a:xfrm>
            <a:off x="650175" y="1383025"/>
            <a:ext cx="8036700" cy="4745400"/>
          </a:xfrm>
          <a:prstGeom prst="rect">
            <a:avLst/>
          </a:prstGeom>
          <a:noFill/>
          <a:ln>
            <a:noFill/>
          </a:ln>
        </p:spPr>
        <p:txBody>
          <a:bodyPr lIns="91425" tIns="91425" rIns="91425" bIns="91425" anchor="t" anchorCtr="0">
            <a:noAutofit/>
          </a:bodyPr>
          <a:lstStyle/>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Subscription model for extension officers</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Provide premium API’s that allow access to relevant data by interested agricultural service providers</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Pay as you go Model for certain value additions (Surveys, SMS notifications)</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Platform enabling financial institutions reach farmers(Commission-based referral system)</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Agriculture ADs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457200" y="274637"/>
            <a:ext cx="8229600" cy="1143000"/>
          </a:xfrm>
          <a:prstGeom prst="rect">
            <a:avLst/>
          </a:prstGeom>
          <a:noFill/>
          <a:ln>
            <a:noFill/>
          </a:ln>
        </p:spPr>
        <p:txBody>
          <a:bodyPr lIns="91425" tIns="45700" rIns="91425" bIns="45700" anchor="ctr" anchorCtr="0">
            <a:noAutofit/>
          </a:bodyPr>
          <a:lstStyle/>
          <a:p>
            <a:pPr marL="0" marR="0" lvl="0" indent="0" algn="ctr" rtl="0">
              <a:spcBef>
                <a:spcPts val="0"/>
              </a:spcBef>
              <a:buClr>
                <a:schemeClr val="lt1"/>
              </a:buClr>
              <a:buSzPct val="25000"/>
              <a:buFont typeface="Calibri"/>
              <a:buNone/>
            </a:pPr>
            <a:r>
              <a:rPr lang="en-GB" sz="4400" b="0" i="0" u="none" strike="noStrike" cap="none">
                <a:solidFill>
                  <a:srgbClr val="6AA84F"/>
                </a:solidFill>
                <a:latin typeface="Calibri"/>
                <a:ea typeface="Calibri"/>
                <a:cs typeface="Calibri"/>
                <a:sym typeface="Calibri"/>
              </a:rPr>
              <a:t>The</a:t>
            </a:r>
            <a:r>
              <a:rPr lang="en-GB">
                <a:solidFill>
                  <a:srgbClr val="6AA84F"/>
                </a:solidFill>
              </a:rPr>
              <a:t> Team</a:t>
            </a:r>
          </a:p>
        </p:txBody>
      </p:sp>
      <p:sp>
        <p:nvSpPr>
          <p:cNvPr id="111" name="Shape 111"/>
          <p:cNvSpPr txBox="1"/>
          <p:nvPr/>
        </p:nvSpPr>
        <p:spPr>
          <a:xfrm>
            <a:off x="650175" y="1383025"/>
            <a:ext cx="8036700" cy="4745400"/>
          </a:xfrm>
          <a:prstGeom prst="rect">
            <a:avLst/>
          </a:prstGeom>
          <a:noFill/>
          <a:ln>
            <a:noFill/>
          </a:ln>
        </p:spPr>
        <p:txBody>
          <a:bodyPr lIns="91425" tIns="91425" rIns="91425" bIns="91425" anchor="t" anchorCtr="0">
            <a:noAutofit/>
          </a:bodyPr>
          <a:lstStyle/>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Madi-Jimba Yahya, Nairobi</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Daniel Mbeyah, Nairobi</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Gladys Kitony, Nairobi</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Pooja Pasawala, New York</a:t>
            </a:r>
          </a:p>
          <a:p>
            <a:pPr marL="457200" lvl="0" indent="-400050" rtl="0">
              <a:lnSpc>
                <a:spcPct val="115000"/>
              </a:lnSpc>
              <a:spcBef>
                <a:spcPts val="0"/>
              </a:spcBef>
              <a:spcAft>
                <a:spcPts val="1600"/>
              </a:spcAft>
              <a:buSzPct val="100000"/>
              <a:buFont typeface="Calibri"/>
              <a:buChar char="●"/>
            </a:pPr>
            <a:r>
              <a:rPr lang="en-GB" sz="2700">
                <a:latin typeface="Calibri"/>
                <a:ea typeface="Calibri"/>
                <a:cs typeface="Calibri"/>
                <a:sym typeface="Calibri"/>
              </a:rPr>
              <a:t>David Yong, London</a:t>
            </a:r>
          </a:p>
          <a:p>
            <a:pPr lvl="0" rtl="0">
              <a:lnSpc>
                <a:spcPct val="115000"/>
              </a:lnSpc>
              <a:spcBef>
                <a:spcPts val="0"/>
              </a:spcBef>
              <a:spcAft>
                <a:spcPts val="1600"/>
              </a:spcAft>
              <a:buNone/>
            </a:pPr>
            <a:r>
              <a:rPr lang="en-GB" sz="2700">
                <a:latin typeface="Calibri"/>
                <a:ea typeface="Calibri"/>
                <a:cs typeface="Calibri"/>
                <a:sym typeface="Calibri"/>
              </a:rPr>
              <a:t>Expertise: Software Engineering/Development, Agri-tech, Finance Modelling &amp; Analysis, Entrepreneurship and Innovation, Sales &amp; Marketing</a:t>
            </a:r>
          </a:p>
          <a:p>
            <a:pPr lvl="0" rtl="0">
              <a:lnSpc>
                <a:spcPct val="115000"/>
              </a:lnSpc>
              <a:spcBef>
                <a:spcPts val="0"/>
              </a:spcBef>
              <a:spcAft>
                <a:spcPts val="1600"/>
              </a:spcAft>
              <a:buNone/>
            </a:pPr>
            <a:endParaRPr sz="27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246</Words>
  <Application>Microsoft Office PowerPoint</Application>
  <PresentationFormat>On-screen Show (4:3)</PresentationFormat>
  <Paragraphs>34</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Ubuntu</vt:lpstr>
      <vt:lpstr>Calibri</vt:lpstr>
      <vt:lpstr>Arial</vt:lpstr>
      <vt:lpstr>Cambria</vt:lpstr>
      <vt:lpstr>simple-light-2</vt:lpstr>
      <vt:lpstr> Extending understanding, efficiency and reach of  Agricultural Extension Officers</vt:lpstr>
      <vt:lpstr>Introduction</vt:lpstr>
      <vt:lpstr>Information channels used in rural Africa are based on trust and familiarity.    Agricultural extension  workers act as teachers, mentors and are the trusted source of Agricultural Information. They understand the “language of farmers”  </vt:lpstr>
      <vt:lpstr>The Problem</vt:lpstr>
      <vt:lpstr>The Problem</vt:lpstr>
      <vt:lpstr>Solution: EXTEND</vt:lpstr>
      <vt:lpstr>DEMO</vt:lpstr>
      <vt:lpstr>The Business Model</vt:lpstr>
      <vt:lpstr>The Team</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Extending understanding, efficiency and reach of  Agricultural Extension Officers</dc:title>
  <dc:creator>Leila Al-Hamoodah</dc:creator>
  <cp:lastModifiedBy>Leila Al-Hamoodah</cp:lastModifiedBy>
  <cp:revision>2</cp:revision>
  <dcterms:modified xsi:type="dcterms:W3CDTF">2016-07-29T14:25:47Z</dcterms:modified>
</cp:coreProperties>
</file>